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265" r:id="rId4"/>
    <p:sldId id="266" r:id="rId5"/>
    <p:sldId id="267" r:id="rId6"/>
    <p:sldId id="268" r:id="rId7"/>
    <p:sldId id="271" r:id="rId8"/>
    <p:sldId id="270" r:id="rId9"/>
    <p:sldId id="291" r:id="rId10"/>
    <p:sldId id="290" r:id="rId11"/>
    <p:sldId id="272" r:id="rId12"/>
    <p:sldId id="274" r:id="rId13"/>
    <p:sldId id="273" r:id="rId14"/>
    <p:sldId id="275" r:id="rId15"/>
    <p:sldId id="292" r:id="rId16"/>
    <p:sldId id="277" r:id="rId17"/>
    <p:sldId id="278" r:id="rId18"/>
    <p:sldId id="286" r:id="rId19"/>
    <p:sldId id="279" r:id="rId20"/>
    <p:sldId id="280" r:id="rId21"/>
    <p:sldId id="281" r:id="rId22"/>
    <p:sldId id="287" r:id="rId23"/>
    <p:sldId id="309" r:id="rId24"/>
    <p:sldId id="282" r:id="rId25"/>
    <p:sldId id="284" r:id="rId26"/>
    <p:sldId id="285" r:id="rId27"/>
    <p:sldId id="289" r:id="rId28"/>
    <p:sldId id="293" r:id="rId29"/>
    <p:sldId id="294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10" r:id="rId41"/>
    <p:sldId id="308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B993BE-0026-5241-8BE6-D0C90EF71D3C}">
          <p14:sldIdLst>
            <p14:sldId id="256"/>
            <p14:sldId id="263"/>
            <p14:sldId id="265"/>
            <p14:sldId id="266"/>
            <p14:sldId id="267"/>
            <p14:sldId id="268"/>
            <p14:sldId id="271"/>
            <p14:sldId id="270"/>
            <p14:sldId id="291"/>
            <p14:sldId id="290"/>
            <p14:sldId id="272"/>
            <p14:sldId id="274"/>
            <p14:sldId id="273"/>
            <p14:sldId id="275"/>
            <p14:sldId id="292"/>
            <p14:sldId id="277"/>
            <p14:sldId id="278"/>
            <p14:sldId id="286"/>
            <p14:sldId id="279"/>
            <p14:sldId id="280"/>
            <p14:sldId id="281"/>
            <p14:sldId id="287"/>
            <p14:sldId id="309"/>
            <p14:sldId id="282"/>
            <p14:sldId id="284"/>
            <p14:sldId id="285"/>
            <p14:sldId id="289"/>
            <p14:sldId id="293"/>
            <p14:sldId id="29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8"/>
    <a:srgbClr val="EE6D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70"/>
    <p:restoredTop sz="95840"/>
  </p:normalViewPr>
  <p:slideViewPr>
    <p:cSldViewPr snapToGrid="0" snapToObjects="1">
      <p:cViewPr varScale="1">
        <p:scale>
          <a:sx n="83" d="100"/>
          <a:sy n="83" d="100"/>
        </p:scale>
        <p:origin x="216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5A7F44-9137-E04C-BBD8-DFA9A1640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FAFAFA-14CA-0846-AF23-8428432CC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483F-83C5-9B45-837A-692CBEFE7EE0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1BECE-AC0C-3949-A958-385B32B0D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863C6-AAEA-CB4B-808A-37EB83A88F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CB51-DC75-5944-B288-0D141ADE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8814687B-510C-A845-BA28-11A2B36A5975}" type="datetimeFigureOut">
              <a:rPr kumimoji="1" lang="zh-CN" altLang="en-US" smtClean="0"/>
              <a:pPr/>
              <a:t>2024/10/11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E43088C8-154C-AD4B-B516-7BEA0DF68BC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9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6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77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23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4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59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4332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5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2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343216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8229251" y="1371563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352658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248135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9143613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8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74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51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FA22F586-460C-A242-A9BB-24686371F04C}" type="datetime1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619EE876-46BE-BF4B-B272-41FC243F4266}" type="datetime1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228198" y="380743"/>
            <a:ext cx="11659401" cy="80007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 latinLnBrk="0">
              <a:lnSpc>
                <a:spcPct val="90000"/>
              </a:lnSpc>
              <a:buNone/>
            </a:pPr>
            <a:r>
              <a:rPr lang="en-GB" altLang="x-none" noProof="0" dirty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812" y="1371563"/>
            <a:ext cx="11430786" cy="5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 dirty="0"/>
              <a:t>Edit Master text styles</a:t>
            </a:r>
          </a:p>
          <a:p>
            <a:pPr lvl="1"/>
            <a:r>
              <a:rPr lang="en-GB" altLang="x-none" noProof="0" dirty="0"/>
              <a:t>Second level</a:t>
            </a:r>
          </a:p>
          <a:p>
            <a:pPr lvl="2"/>
            <a:r>
              <a:rPr lang="en-GB" altLang="x-none" noProof="0" dirty="0"/>
              <a:t>Third level</a:t>
            </a:r>
          </a:p>
          <a:p>
            <a:pPr lvl="3"/>
            <a:r>
              <a:rPr lang="en-GB" altLang="x-none" noProof="0" dirty="0"/>
              <a:t>Fourth level</a:t>
            </a:r>
          </a:p>
          <a:p>
            <a:pPr lvl="4"/>
            <a:r>
              <a:rPr lang="en-GB" altLang="x-none" noProof="0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859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338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8323" y="30479"/>
            <a:ext cx="1142952" cy="171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2" b="1">
                <a:solidFill>
                  <a:schemeClr val="bg1"/>
                </a:solidFill>
                <a:latin typeface="+mn-lt"/>
              </a:defRPr>
            </a:lvl1pPr>
          </a:lstStyle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586148F7-5FE4-C144-758F-3391E6969BA6}"/>
              </a:ext>
            </a:extLst>
          </p:cNvPr>
          <p:cNvGrpSpPr/>
          <p:nvPr userDrawn="1"/>
        </p:nvGrpSpPr>
        <p:grpSpPr>
          <a:xfrm>
            <a:off x="10563548" y="244155"/>
            <a:ext cx="1512002" cy="444892"/>
            <a:chOff x="9556201" y="498129"/>
            <a:chExt cx="1993881" cy="586680"/>
          </a:xfrm>
        </p:grpSpPr>
        <p:grpSp>
          <p:nvGrpSpPr>
            <p:cNvPr id="4" name="组合 121">
              <a:extLst>
                <a:ext uri="{FF2B5EF4-FFF2-40B4-BE49-F238E27FC236}">
                  <a16:creationId xmlns:a16="http://schemas.microsoft.com/office/drawing/2014/main" id="{ACF8AF8F-3D3B-F290-7762-A47B22965C4B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6E150C1-338D-BDA8-5CD6-CEDBD98A0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BBA3195A-CC71-E2D3-B1D8-F450F688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3803CCA4-0ACB-50EA-C7B9-9CC6AA8C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DB3342C-A2A2-4B71-17C5-2BA9BB48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2A0FD203-DE6B-4771-00E5-4565DC72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7892FE72-A25F-A3CA-4365-DDA8BA4E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0D0C0BCC-2A52-6A8A-7104-30D57C214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F6073216-E6E1-0A4A-ECB1-DD2F73518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0B26FE7C-54F9-7DB3-613B-5ADD950D3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CB028764-1F32-2D9C-D305-208197B0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372E81BE-08B6-352D-7E30-86FD8F74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8D59E7B-97D9-7283-D080-29681B8C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75CA23EB-7190-EDEA-9F68-2EE6F46E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44FF55B6-0F0C-3C94-3ACB-74644AFA2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5E168A55-3E10-13A6-A3E1-4D3C6BFF5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F5368DD4-E213-3519-3D9C-BADADC8E3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5" name="组合 122">
              <a:extLst>
                <a:ext uri="{FF2B5EF4-FFF2-40B4-BE49-F238E27FC236}">
                  <a16:creationId xmlns:a16="http://schemas.microsoft.com/office/drawing/2014/main" id="{B26920DA-A1AF-C7E9-4117-36EBC4D49733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3FD47D3-5ECF-1D9D-8D19-6DD375F2A3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3D9B0FF-A6F3-7C77-18A3-B36ECFE6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08F3299-6463-5B15-05F7-931BF99E7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626618E-3B5B-0D9B-09F8-E4BA0F5B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E148923-8BCE-2F12-06AB-54FB8CC5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26F58433-9C34-BB83-2C76-97BB0D72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EF07E22A-138B-9638-3AFA-081A23932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DECA07C0-625D-B400-D290-AFE08D10E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78651B64-8ECC-80DA-5083-59983DDF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F6901D7-3A18-2D46-58CF-04C9D932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F98F4CA2-D637-6ACA-14E7-EA5B416B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B50B9D27-9E48-6CBA-5435-263759136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" name="组合 123">
              <a:extLst>
                <a:ext uri="{FF2B5EF4-FFF2-40B4-BE49-F238E27FC236}">
                  <a16:creationId xmlns:a16="http://schemas.microsoft.com/office/drawing/2014/main" id="{D23914BA-30DD-101C-99F0-1BF95A259BA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1F8328D-C50C-827A-1CA1-10D32B331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5B0E3BCC-CFB4-98F5-78CA-A899B95F68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C0E8D53F-ADC6-65B3-F525-253B98B76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C99595F2-0970-B536-108F-9E6E9BB8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9B5F05A8-DE2C-3B7B-A8BF-9FF57812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DD2227AA-B7F7-536E-4357-32404BA1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947B16A9-4F06-9623-8CA8-ACCDFDD09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670DE2D-642D-2F30-EFA7-919A200F8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E6DCF729-500C-6CFB-D20F-F351B648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B9E246EA-8C9D-E897-DF44-EE1140DDA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315F532-AA4A-4BE6-10FF-DC7C093C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6265305C-88CC-5B72-632B-FF481E532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29416A97-1CB0-37E1-AA27-B76B52879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BF25565F-F3D8-D50D-AF8E-9507E886C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38F6D1C2-714D-0C4A-BF93-71C9574C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F2BCD70C-3470-FB43-98C3-9FEE7302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3E4A4596-99D9-1313-1F14-53E23175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8FC81763-384D-4DFE-0B2F-D353A0DA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97B8137C-C564-1207-692E-58E913D4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F1DF2144-0076-EA4D-6BB2-C00F490A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E0E8485B-56B0-B726-D9E3-72306B1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A98639ED-90D5-14B8-38B4-835165238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59A551E4-BE4A-AD60-4945-251258558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3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x-none" sz="381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83849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6pPr>
      <a:lvl7pPr marL="967698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7pPr>
      <a:lvl8pPr marL="1451546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8pPr>
      <a:lvl9pPr marL="1935395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9pPr>
    </p:titleStyle>
    <p:bodyStyle>
      <a:lvl1pPr marL="362887" indent="-362887" algn="l" rtl="0" eaLnBrk="1" fontAlgn="base" hangingPunct="1">
        <a:spcBef>
          <a:spcPts val="635"/>
        </a:spcBef>
        <a:spcAft>
          <a:spcPct val="0"/>
        </a:spcAft>
        <a:buSzPct val="75000"/>
        <a:buFont typeface="Wingdings 3" panose="05040102010807070707" pitchFamily="18" charset="2"/>
        <a:buChar char=""/>
        <a:defRPr sz="254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86254" indent="-302405" algn="l" rtl="0" eaLnBrk="1" fontAlgn="base" hangingPunct="1">
        <a:spcBef>
          <a:spcPts val="635"/>
        </a:spcBef>
        <a:spcAft>
          <a:spcPct val="0"/>
        </a:spcAft>
        <a:buClr>
          <a:srgbClr val="BB0027"/>
        </a:buClr>
        <a:buSzPct val="75000"/>
        <a:buFont typeface="Wingdings 3" panose="05040102010807070707" pitchFamily="18" charset="2"/>
        <a:buChar char=""/>
        <a:defRPr sz="2117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270103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905" i="1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753952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0"/>
        <a:buChar char="•"/>
        <a:defRPr sz="1693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177319" indent="-241924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482" i="1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661168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3145017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628866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4112715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49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98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6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395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4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09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41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79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42BF9-21D8-3740-8BC2-5D07FA55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16" y="1187425"/>
            <a:ext cx="11285166" cy="208041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信息学中的概率统计</a:t>
            </a:r>
            <a:endParaRPr lang="en-US" altLang="x-none" sz="5000" dirty="0">
              <a:cs typeface="Calibri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E273E2-7DE5-9747-84C9-551EDA226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836" y="3429000"/>
            <a:ext cx="6168326" cy="2080418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王若松</a:t>
            </a:r>
            <a:endParaRPr kumimoji="1" lang="en-US" altLang="zh-CN" sz="3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6EF40-E4F3-A941-951B-E27668D59F38}"/>
              </a:ext>
            </a:extLst>
          </p:cNvPr>
          <p:cNvSpPr/>
          <p:nvPr/>
        </p:nvSpPr>
        <p:spPr>
          <a:xfrm>
            <a:off x="2065603" y="4630366"/>
            <a:ext cx="806079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1" lang="en-US" sz="2400" dirty="0" err="1">
                <a:solidFill>
                  <a:srgbClr val="000000"/>
                </a:solidFill>
                <a:ea typeface="+mn-lt"/>
                <a:cs typeface="+mn-lt"/>
              </a:rPr>
              <a:t>前沿计算研究中心</a:t>
            </a:r>
            <a:endParaRPr kumimoji="1"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kumimoji="1" lang="zh-CN" altLang="en-US" sz="2400" dirty="0">
                <a:solidFill>
                  <a:srgbClr val="000000"/>
                </a:solidFill>
                <a:ea typeface="+mn-lt"/>
                <a:cs typeface="+mn-lt"/>
              </a:rPr>
              <a:t>北京大学</a:t>
            </a:r>
            <a:endParaRPr lang="en-US" altLang="zh-CN" sz="2400" dirty="0">
              <a:cs typeface="Helvetica"/>
            </a:endParaRPr>
          </a:p>
          <a:p>
            <a:pPr algn="ctr"/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7382-7512-6D90-561A-4D087289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9AD70E-0D9A-216F-81A4-40D3E667F0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元。每多闯一关，则多得一元。通过每一关的概率均为</a:t>
                </a:r>
                <a:r>
                  <a:rPr lang="en-US" altLang="zh-CN" dirty="0"/>
                  <a:t>50%</a:t>
                </a:r>
                <a:r>
                  <a:rPr lang="zh-CN" altLang="en-US" dirty="0"/>
                  <a:t>。若某一关失败则游戏结束。求最终奖金的期望？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=3)=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⋅1+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⋅2+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⋅3+…=2</m:t>
                    </m:r>
                  </m:oMath>
                </a14:m>
                <a:endParaRPr lang="en-US" sz="2540" dirty="0"/>
              </a:p>
              <a:p>
                <a:endParaRPr lang="en-US" dirty="0"/>
              </a:p>
              <a:p>
                <a:r>
                  <a:rPr lang="en-US" dirty="0" err="1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0.5</a:t>
                </a:r>
                <a:r>
                  <a:rPr lang="zh-CN" altLang="en-US" dirty="0"/>
                  <a:t>元。每多闯一关，则奖金翻倍。通过每一关的概率均为</a:t>
                </a:r>
                <a:r>
                  <a:rPr lang="en-US" altLang="zh-CN" dirty="0"/>
                  <a:t>50%</a:t>
                </a:r>
                <a:r>
                  <a:rPr lang="zh-CN" altLang="en-US" dirty="0"/>
                  <a:t>。若某一关失败则游戏结束。求最终奖金的分布列？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=0.5)=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54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540" b="0" i="1" dirty="0" smtClean="0">
                        <a:latin typeface="Cambria Math" panose="02040503050406030204" pitchFamily="18" charset="0"/>
                      </a:rPr>
                      <m:t>⋅0.5+</m:t>
                    </m:r>
                    <m:f>
                      <m:fPr>
                        <m:ctrlP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540" b="0" i="1" dirty="0" smtClean="0">
                        <a:latin typeface="Cambria Math" panose="02040503050406030204" pitchFamily="18" charset="0"/>
                      </a:rPr>
                      <m:t>⋅1+</m:t>
                    </m:r>
                    <m:f>
                      <m:fPr>
                        <m:ctrlP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2540" b="0" i="1" dirty="0" smtClean="0">
                        <a:latin typeface="Cambria Math" panose="02040503050406030204" pitchFamily="18" charset="0"/>
                      </a:rPr>
                      <m:t>⋅2+…=+∞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9AD70E-0D9A-216F-81A4-40D3E667F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27" t="-1143" r="-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DD693-9DF3-8414-81EA-0556AEA52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6A0D-3973-B7AA-3970-05D166CC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02600-D3BE-458C-81EE-77695DABF19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发生的次数的数学期望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02600-D3BE-458C-81EE-77695DABF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27" t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40BC-B9C6-6147-D8D5-4DC7876B4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49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B2C0-FBCC-F429-A68E-9482802A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8A1348-69CC-CCED-4C69-FD038B4BC69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的数学期望</a:t>
                </a:r>
              </a:p>
              <a:p>
                <a:r>
                  <a:rPr lang="en-US" dirty="0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的数学期望</a:t>
                </a:r>
              </a:p>
              <a:p>
                <a:endParaRPr lang="en-US" dirty="0"/>
              </a:p>
              <a:p>
                <a:r>
                  <a:rPr lang="en-US" dirty="0"/>
                  <a:t>方法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zh-CN" altLang="en-US" dirty="0"/>
                  <a:t>，因此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)=0.2</m:t>
                    </m:r>
                  </m:oMath>
                </a14:m>
                <a:endParaRPr lang="en-US" altLang="zh-CN" b="0" dirty="0"/>
              </a:p>
              <a:p>
                <a:r>
                  <a:rPr lang="en-US" dirty="0"/>
                  <a:t>方法2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+0.1⋅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+0.8⋅0=0.2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 err="1"/>
                  <a:t>一般结论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8A1348-69CC-CCED-4C69-FD038B4BC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B42F-0149-F9C5-B961-5D86D290F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94F3-C7B5-98BB-790B-96EC1AC8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85D40-3FBA-4594-9BD3-F28C7A91DCF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期望的性质</a:t>
                </a:r>
              </a:p>
              <a:p>
                <a:endParaRPr lang="en-US" dirty="0"/>
              </a:p>
              <a:p>
                <a:r>
                  <a:rPr lang="en-US" dirty="0" err="1"/>
                  <a:t>对于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err="1"/>
                  <a:t>的</a:t>
                </a:r>
                <a:r>
                  <a:rPr lang="en-US" b="1" dirty="0" err="1"/>
                  <a:t>单点分布</a:t>
                </a:r>
                <a:r>
                  <a:rPr lang="zh-CN" altLang="en-US" b="1" dirty="0"/>
                  <a:t>（退化分布）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对于常数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:pPr lvl="1"/>
                <a:endParaRPr lang="en-US" altLang="zh-CN" b="0" dirty="0"/>
              </a:p>
              <a:p>
                <a:r>
                  <a:rPr lang="zh-CN" altLang="en-US" b="0" dirty="0"/>
                  <a:t>对于两个函数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)±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))±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例：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对于事件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/>
                  <a:t>表示事件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/>
                  <a:t>示性函数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发生时取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，否则取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。则有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 lvl="1"/>
                <a:endParaRPr lang="en-US" altLang="zh-CN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85D40-3FBA-4594-9BD3-F28C7A91D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D74D-6205-ED8C-0C9C-B3FD6DF89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0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90A2-2258-A869-2AB8-382051F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32FEF-88EF-EA64-FC00-C1289FD217E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发生的次数的平方数学期望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32FEF-88EF-EA64-FC00-C1289FD21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214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C6D17-689F-82A4-2E5D-BB114D802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14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FA33-5B0D-382C-79F3-CBF0F73E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3C3A-FF04-49AD-6BFA-831F969A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ED87F-EBB4-4D11-56C8-E000183C044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/>
                  <a:t>常用于概率证法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证明：如果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个人</a:t>
                </a:r>
                <a:r>
                  <a:rPr lang="zh-CN" altLang="en-US" dirty="0"/>
                  <a:t>，其中有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对人认识。证明：总可以将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个人分为两组</a:t>
                </a:r>
                <a:r>
                  <a:rPr lang="zh-CN" altLang="en-US" dirty="0"/>
                  <a:t>，且有至少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对属于不同组的人认识。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将每个人</a:t>
                </a:r>
                <a:r>
                  <a:rPr lang="zh-CN" altLang="en-US" b="1" dirty="0"/>
                  <a:t>等概率</a:t>
                </a:r>
                <a:r>
                  <a:rPr lang="zh-CN" altLang="en-US" dirty="0"/>
                  <a:t>地加入第一组和第二组，</a:t>
                </a:r>
                <a:r>
                  <a:rPr lang="en-US" altLang="zh-CN" b="0" dirty="0"/>
                  <a:t> </a:t>
                </a:r>
                <a:r>
                  <a:rPr lang="zh-CN" altLang="en-US" b="0" dirty="0"/>
                  <a:t>用随机变量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表示属于不同组且认识的人的对数。</a:t>
                </a:r>
                <a:endParaRPr lang="en-US" altLang="zh-CN" dirty="0"/>
              </a:p>
              <a:p>
                <a:r>
                  <a:rPr lang="zh-CN" altLang="en-US" dirty="0"/>
                  <a:t>如何求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ED87F-EBB4-4D11-56C8-E000183C0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4E8B4-D94B-05FF-14FF-3FA2AB109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6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FA48-A41C-E7F2-055E-E32C4A42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74CB-6278-808A-06B5-3AFEA0D56B6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}|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err="1"/>
                  <a:t>对于每一对认识的人</a:t>
                </a:r>
                <a:r>
                  <a:rPr lang="zh-CN" altLang="en-US" dirty="0"/>
                  <a:t>，有多少个样本点（分组方式）满足两个人属于不同组？</a:t>
                </a:r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en-US" dirty="0"/>
                  <a:t>存在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74CB-6278-808A-06B5-3AFEA0D56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t="-11429" r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50602-17B4-7BE7-70A8-C6D30E52D0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AF9B-CB45-CA41-5D58-A3425649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737B4-A38C-28C8-246D-4EE2C5FB629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尾不等式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集中不等式：随机变量与其期望的偏离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 err="1"/>
                  <a:t>马尔可夫不等式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b="0" dirty="0"/>
                  <a:t>为</a:t>
                </a:r>
                <a:r>
                  <a:rPr lang="zh-CN" altLang="en-US" b="1" dirty="0"/>
                  <a:t>非负</a:t>
                </a:r>
                <a:r>
                  <a:rPr lang="zh-CN" altLang="en-US" b="0" dirty="0"/>
                  <a:t>随机变量，若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b="0" dirty="0"/>
                  <a:t>，对于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b="0" dirty="0"/>
                  <a:t>，有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证明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737B4-A38C-28C8-246D-4EE2C5FB6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1CF4B-4136-B71B-8ABE-4FE4E0BB0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D5D869-AFEF-338D-E0F1-D2393A8DBF0E}"/>
                  </a:ext>
                </a:extLst>
              </p:cNvPr>
              <p:cNvSpPr txBox="1"/>
              <p:nvPr/>
            </p:nvSpPr>
            <p:spPr>
              <a:xfrm>
                <a:off x="697414" y="4343304"/>
                <a:ext cx="10949049" cy="1984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D5D869-AFEF-338D-E0F1-D2393A8D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14" y="4343304"/>
                <a:ext cx="10949049" cy="1984646"/>
              </a:xfrm>
              <a:prstGeom prst="rect">
                <a:avLst/>
              </a:prstGeom>
              <a:blipFill>
                <a:blip r:embed="rId3"/>
                <a:stretch>
                  <a:fillRect t="-64557" b="-8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A1D2B2-F037-BF83-E415-50C0AF57C998}"/>
                  </a:ext>
                </a:extLst>
              </p:cNvPr>
              <p:cNvSpPr txBox="1"/>
              <p:nvPr/>
            </p:nvSpPr>
            <p:spPr>
              <a:xfrm>
                <a:off x="1845128" y="2816268"/>
                <a:ext cx="7595756" cy="78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A1D2B2-F037-BF83-E415-50C0AF57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28" y="2816268"/>
                <a:ext cx="7595756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4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16878-DEBE-FB4C-F055-9B89F740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81006-FB06-3447-E8E5-B022FE2616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马尔可夫不等式</a:t>
                </a:r>
                <a:r>
                  <a:rPr lang="zh-CN" altLang="en-US" dirty="0"/>
                  <a:t>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b="0" dirty="0"/>
                  <a:t>为</a:t>
                </a:r>
                <a:r>
                  <a:rPr lang="zh-CN" altLang="en-US" b="1" dirty="0"/>
                  <a:t>非负</a:t>
                </a:r>
                <a:r>
                  <a:rPr lang="zh-CN" altLang="en-US" b="0" dirty="0"/>
                  <a:t>随机变量，</a:t>
                </a: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b="0" dirty="0"/>
                  <a:t>，有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:r>
                  <a:rPr lang="en-US" altLang="zh-CN" b="1" dirty="0">
                    <a:solidFill>
                      <a:srgbClr val="000404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404"/>
                    </a:solidFill>
                  </a:rPr>
                  <a:t>投掷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枚</m:t>
                    </m:r>
                    <m:r>
                      <a:rPr lang="zh-CN" altLang="en-US" b="1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硬币，</m:t>
                    </m:r>
                  </m:oMath>
                </a14:m>
                <a:r>
                  <a:rPr lang="en-US" dirty="0" err="1"/>
                  <a:t>有超过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dirty="0" err="1"/>
                  <a:t>枚朝上的概率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是否可以证明更强的结果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 err="1"/>
                  <a:t>作业</a:t>
                </a:r>
                <a:r>
                  <a:rPr lang="zh-CN" altLang="en-US" dirty="0"/>
                  <a:t>：对于任意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dirty="0"/>
                  <a:t>，均可找到非负随机变量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81006-FB06-3447-E8E5-B022FE261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81F23-58C6-43EB-A746-6CDC56F8D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0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DF70-704C-CFF5-9F1A-0D0BA94A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AA105-8825-3EF1-AAAB-449D0749DF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数学期望描述了随机变量在</a:t>
                </a:r>
                <a:r>
                  <a:rPr lang="zh-CN" altLang="en-US" b="1" dirty="0"/>
                  <a:t>平均情况</a:t>
                </a:r>
                <a:r>
                  <a:rPr lang="zh-CN" altLang="en-US" dirty="0"/>
                  <a:t>下的取值</a:t>
                </a:r>
                <a:endParaRPr lang="en-US" altLang="zh-CN" dirty="0"/>
              </a:p>
              <a:p>
                <a:r>
                  <a:rPr lang="zh-CN" altLang="en-US" dirty="0"/>
                  <a:t>随机变量在其数学期望周围</a:t>
                </a:r>
                <a:r>
                  <a:rPr lang="zh-CN" altLang="en-US" b="1" dirty="0"/>
                  <a:t>波动</a:t>
                </a:r>
                <a:endParaRPr lang="en-US" altLang="zh-CN" b="1" dirty="0"/>
              </a:p>
              <a:p>
                <a:r>
                  <a:rPr lang="zh-CN" altLang="en-US" dirty="0"/>
                  <a:t>如何定义波动的大小？</a:t>
                </a:r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难以计算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AA105-8825-3EF1-AAAB-449D0749D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00897-80D1-E3B5-23A7-B6BBD06EE4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4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5B60-7D21-ECB8-028C-533F09C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离散随机变量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7C3-2F02-497A-835E-CEA5B7831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随机变量的定义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离散随机变量的概率分布列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离散</a:t>
            </a:r>
            <a:r>
              <a:rPr lang="zh-CN" altLang="en-US" sz="2800" dirty="0"/>
              <a:t>随机变量函数的分布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数学期望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1"/>
                </a:solidFill>
              </a:rPr>
              <a:t>方差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常用离散分布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B686-0DEF-89E1-80AD-19BE0B1E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14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DDB2-F561-7F8F-3E54-66B3D744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01493-AA49-93C1-C4C5-D0AD4E5724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err="1"/>
                  <a:t>存在</a:t>
                </a:r>
                <a:r>
                  <a:rPr lang="en-US" dirty="0"/>
                  <a:t> </a:t>
                </a:r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方差</a:t>
                </a:r>
              </a:p>
              <a:p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:r>
                  <a:rPr lang="en-US" dirty="0" err="1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元。每多闯一关，则多得一元。若某一关失败则游戏结束。求最终奖金的方差？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=3)=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m:rPr>
                        <m:sty m:val="p"/>
                      </m:rPr>
                      <a:rPr lang="en-US" sz="2540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2−2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+…=2</m:t>
                    </m:r>
                  </m:oMath>
                </a14:m>
                <a:endParaRPr lang="en-US" sz="2540" dirty="0"/>
              </a:p>
              <a:p>
                <a:pPr lvl="1"/>
                <a:endParaRPr lang="en-US" sz="254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01493-AA49-93C1-C4C5-D0AD4E572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106AA-9B9E-2C4A-0FB0-14549E652D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93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CE3E-9B55-5229-DC4F-BC4EB2DC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BA7D4-7FB5-5494-6DD3-3EDF86D7D58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zh-CN" altLang="en-US" dirty="0"/>
                  <a:t>：</a:t>
                </a:r>
                <a:r>
                  <a:rPr lang="en-US" dirty="0" err="1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角。每多闯一关，则多得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角。若某一关失败则游戏结束。求最终奖金的方差？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=10)=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=20)=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=30)=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sz="254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4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54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4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54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540" dirty="0"/>
                  <a:t> </a:t>
                </a:r>
                <a14:m>
                  <m:oMath xmlns:m="http://schemas.openxmlformats.org/officeDocument/2006/math">
                    <m:r>
                      <a:rPr lang="en-US" altLang="zh-CN" sz="254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4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54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54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54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54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54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54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54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54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54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40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10−20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20−20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30−20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+…=200</m:t>
                    </m:r>
                  </m:oMath>
                </a14:m>
                <a:endParaRPr lang="en-US" sz="2540" dirty="0"/>
              </a:p>
              <a:p>
                <a:endParaRPr lang="en-US" dirty="0"/>
              </a:p>
              <a:p>
                <a:r>
                  <a:rPr lang="en-US" dirty="0" err="1"/>
                  <a:t>方差的单位</a:t>
                </a:r>
                <a:r>
                  <a:rPr lang="zh-CN" altLang="en-US" dirty="0"/>
                  <a:t>？</a:t>
                </a:r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BA7D4-7FB5-5494-6DD3-3EDF86D7D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C1923-4CFA-C540-29A9-F08304184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0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5331-0E14-3BFF-8CDB-578D977E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B3E35-BF04-20CE-CEF4-FF064158871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zh-CN" altLang="en-US" dirty="0"/>
                  <a:t> 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标准差</a:t>
                </a:r>
              </a:p>
              <a:p>
                <a:r>
                  <a:rPr lang="en-US" dirty="0" err="1"/>
                  <a:t>标准差与数学期望</a:t>
                </a:r>
                <a:r>
                  <a:rPr lang="en-US" b="1" dirty="0" err="1"/>
                  <a:t>量纲</a:t>
                </a:r>
                <a:r>
                  <a:rPr lang="en-US" dirty="0" err="1"/>
                  <a:t>相同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:r>
                  <a:rPr lang="en-US" dirty="0" err="1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角。每多闯一关，则多得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角。若某一关失败则游戏结束。求最终奖金的标准差？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=10)=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=20)=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=30)=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sz="254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40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10−20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20−20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30−20</m:t>
                            </m:r>
                          </m:e>
                        </m:d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+…=200</m:t>
                    </m:r>
                  </m:oMath>
                </a14:m>
                <a:endParaRPr lang="en-US" sz="254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54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54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2540" b="0" i="1" smtClean="0">
                            <a:latin typeface="Cambria Math" panose="02040503050406030204" pitchFamily="18" charset="0"/>
                          </a:rPr>
                          <m:t>Va</m:t>
                        </m:r>
                        <m:r>
                          <a:rPr lang="en-US" sz="254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54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4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54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2540" b="0" i="1" smtClean="0">
                        <a:latin typeface="Cambria Math" panose="02040503050406030204" pitchFamily="18" charset="0"/>
                      </a:rPr>
                      <m:t>=10</m:t>
                    </m:r>
                    <m:rad>
                      <m:radPr>
                        <m:degHide m:val="on"/>
                        <m:ctrlPr>
                          <a:rPr lang="en-US" sz="254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4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54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B3E35-BF04-20CE-CEF4-FF0641588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BD71-687E-9379-5DF4-D0286E8C1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01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0CAA-4BAF-0D5A-8BAA-A517B575C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06F4-5109-7376-ABE3-04C21411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846C4-B475-3A3A-29E4-79F4E6BE4F3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方差的性质</a:t>
                </a:r>
              </a:p>
              <a:p>
                <a:endParaRPr lang="en-US" dirty="0"/>
              </a:p>
              <a:p>
                <a:r>
                  <a:rPr lang="en-US" sz="2540" b="0" dirty="0" err="1"/>
                  <a:t>对于常数</a:t>
                </a:r>
                <a14:m>
                  <m:oMath xmlns:m="http://schemas.openxmlformats.org/officeDocument/2006/math">
                    <m:r>
                      <a:rPr lang="en-US" sz="254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540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54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40" b="0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40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sz="2540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𝑎𝑋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𝑎𝑋</m:t>
                                    </m:r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𝑎𝑋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𝑎𝐸</m:t>
                                </m:r>
                                <m:d>
                                  <m:d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dirty="0"/>
                  <a:t>对于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的单点分布</a:t>
                </a:r>
                <a:r>
                  <a:rPr lang="zh-CN" altLang="en-US" dirty="0"/>
                  <a:t>，</a:t>
                </a:r>
                <a:r>
                  <a:rPr lang="en-US" dirty="0" err="1"/>
                  <a:t>方差和标准差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若随机变量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err="1"/>
                  <a:t>满足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，是否一定服从单点分布？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846C4-B475-3A3A-29E4-79F4E6BE4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DDCD9-4481-F119-8683-824B3C225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5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7BB2-2218-945B-562A-270F1E60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29530-BEFE-0101-A57C-CE90864ED2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方差的性质</a:t>
                </a:r>
                <a:endParaRPr lang="en-US" altLang="zh-CN" dirty="0"/>
              </a:p>
              <a:p>
                <a:endParaRPr lang="en-US" sz="254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40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54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 err="1"/>
                  <a:t>证明</a:t>
                </a:r>
                <a:r>
                  <a:rPr lang="zh-CN" altLang="en-US" b="1" dirty="0"/>
                  <a:t>：</a:t>
                </a:r>
                <a:r>
                  <a:rPr lang="en-US" sz="2823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23" b="0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823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23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823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23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823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823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23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23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23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23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23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823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23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sz="2823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23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23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823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23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23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23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23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23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23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23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823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23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23" b="0" i="1" dirty="0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2823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23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23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823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23" b="0" i="1" dirty="0">
                  <a:latin typeface="Cambria Math" panose="02040503050406030204" pitchFamily="18" charset="0"/>
                </a:endParaRPr>
              </a:p>
              <a:p>
                <a:endParaRPr lang="en-US" sz="2823" i="1" dirty="0">
                  <a:latin typeface="Cambria Math" panose="02040503050406030204" pitchFamily="18" charset="0"/>
                </a:endParaRPr>
              </a:p>
              <a:p>
                <a:r>
                  <a:rPr lang="en-US" b="1" dirty="0" err="1">
                    <a:latin typeface="Cambria Math" panose="02040503050406030204" pitchFamily="18" charset="0"/>
                  </a:rPr>
                  <a:t>推论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29530-BEFE-0101-A57C-CE90864ED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6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A86A2-13BC-7FBC-DD61-5B039E0B1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5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4408-EE39-DE44-B9F1-11FF1BCD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06911-585C-EF7B-7D8D-4310A9E13A3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设随机变量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为</a:t>
                </a:r>
                <a:r>
                  <a:rPr lang="en-US" altLang="zh-CN" b="1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发生的次数</a:t>
                </a:r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06911-585C-EF7B-7D8D-4310A9E13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AF399-443F-92E6-E52E-CAB5008F5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A235-D37D-C982-8B5C-5324708D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BBBD6-C003-8537-1DD7-92B43A6616A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切比雪夫不等式</a:t>
                </a:r>
                <a:r>
                  <a:rPr lang="zh-CN" altLang="en-US" dirty="0"/>
                  <a:t>：</a:t>
                </a:r>
                <a:r>
                  <a:rPr lang="en-US" dirty="0" err="1"/>
                  <a:t>若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，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证明</a:t>
                </a:r>
                <a:r>
                  <a:rPr lang="zh-CN" altLang="en-US" dirty="0"/>
                  <a:t>：</a:t>
                </a:r>
                <a:r>
                  <a:rPr lang="en-US" dirty="0" err="1"/>
                  <a:t>考虑随机变量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对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使用</a:t>
                </a:r>
                <a:r>
                  <a:rPr lang="en-US" dirty="0" err="1"/>
                  <a:t>马尔可夫不等式</a:t>
                </a:r>
                <a:r>
                  <a:rPr lang="zh-CN" altLang="en-US" dirty="0"/>
                  <a:t>：对于任意常数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BBBD6-C003-8537-1DD7-92B43A661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E3C78-5E95-B69D-4594-19A91C6393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BF03F9-B46B-B23A-9E91-E1AFC9BE793C}"/>
                  </a:ext>
                </a:extLst>
              </p:cNvPr>
              <p:cNvSpPr txBox="1"/>
              <p:nvPr/>
            </p:nvSpPr>
            <p:spPr>
              <a:xfrm>
                <a:off x="2277095" y="1946954"/>
                <a:ext cx="74131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≤1/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BF03F9-B46B-B23A-9E91-E1AFC9BE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095" y="1946954"/>
                <a:ext cx="7413170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0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AE40-338D-D1D3-F6D3-A76C1DB84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BCAB-567B-DA8F-B735-42B4E1BB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D5BDE-F9B0-D922-FEE4-C5A6676E92C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切比雪夫不等式</a:t>
                </a:r>
                <a:r>
                  <a:rPr lang="zh-CN" altLang="en-US" dirty="0"/>
                  <a:t>：</a:t>
                </a:r>
                <a:r>
                  <a:rPr lang="en-US" dirty="0"/>
                  <a:t>若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，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rgbClr val="000404"/>
                    </a:solidFill>
                  </a:rPr>
                  <a:t>投掷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枚</m:t>
                    </m:r>
                    <m:r>
                      <a:rPr lang="zh-CN" altLang="en-US" b="1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硬币，</m:t>
                    </m:r>
                  </m:oMath>
                </a14:m>
                <a:r>
                  <a:rPr lang="en-US" dirty="0" err="1"/>
                  <a:t>有超过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dirty="0" err="1"/>
                  <a:t>枚朝上的概率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)≥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)≥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马尔可夫不等式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D5BDE-F9B0-D922-FEE4-C5A6676E9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F0D2F-46BB-D97C-99D4-2E564F520E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3BA15-BFD8-25FB-1A5D-EE0565D5CD11}"/>
                  </a:ext>
                </a:extLst>
              </p:cNvPr>
              <p:cNvSpPr txBox="1"/>
              <p:nvPr/>
            </p:nvSpPr>
            <p:spPr>
              <a:xfrm>
                <a:off x="2277095" y="1946954"/>
                <a:ext cx="74131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≤1/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3BA15-BFD8-25FB-1A5D-EE0565D5C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095" y="1946954"/>
                <a:ext cx="7413170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ADA0-1718-9AEC-4C2C-63E5CA73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方差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25EDC-B673-939F-4BC0-84901CEB7B8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例</a:t>
                </a:r>
                <a:r>
                  <a:rPr lang="zh-CN" altLang="en-US" dirty="0"/>
                  <a:t>：某课程平均分为</a:t>
                </a:r>
                <a:r>
                  <a:rPr lang="en-US" altLang="zh-CN" dirty="0"/>
                  <a:t>70</a:t>
                </a:r>
                <a:r>
                  <a:rPr lang="zh-CN" altLang="en-US" dirty="0"/>
                  <a:t>分，</a:t>
                </a:r>
                <a:r>
                  <a:rPr lang="en-US" altLang="zh-CN" dirty="0"/>
                  <a:t>90</a:t>
                </a:r>
                <a:r>
                  <a:rPr lang="zh-CN" altLang="en-US" dirty="0"/>
                  <a:t>分及以上为优秀。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利用马尔可夫不等式给出优秀率的上界？</a:t>
                </a:r>
                <a:endParaRPr lang="en-US" dirty="0"/>
              </a:p>
              <a:p>
                <a:pPr lvl="1"/>
                <a:r>
                  <a:rPr lang="en-US" dirty="0" err="1"/>
                  <a:t>随机变量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err="1"/>
                  <a:t>表示一名随机的学生的成绩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≥90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已知成绩的标准差为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分，利用切比雪夫不等式给出优秀率的上界？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≥90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≥20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≤1/16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25EDC-B673-939F-4BC0-84901CEB7B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D743-F6CC-3A4D-F56E-29EE347C7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0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F9B4-E6F4-68CD-BDC5-F92ECCC9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6452E-5160-223B-079B-78D53249C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Helvetica" pitchFamily="2" charset="0"/>
                  </a:rPr>
                  <a:t>回顾：如果某个随机试验只有两个可能的结果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和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zh-CN" altLang="en-US" dirty="0">
                    <a:latin typeface="Helvetica" pitchFamily="2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，将试验独立地重复进行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重伯努利试验</a:t>
                </a:r>
                <a:endParaRPr lang="en-US" altLang="zh-CN" b="1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US" altLang="zh-CN" b="1" dirty="0"/>
              </a:p>
              <a:p>
                <a:r>
                  <a:rPr lang="zh-CN" altLang="en-US" dirty="0"/>
                  <a:t>伯努利分布（</a:t>
                </a:r>
                <a:r>
                  <a:rPr lang="en-US" altLang="zh-CN" dirty="0"/>
                  <a:t>0-1</a:t>
                </a:r>
                <a:r>
                  <a:rPr lang="zh-CN" altLang="en-US" dirty="0"/>
                  <a:t>分布、两点分布）：单次</a:t>
                </a:r>
                <a:r>
                  <a:rPr lang="zh-CN" altLang="en-US" dirty="0">
                    <a:latin typeface="Helvetica" pitchFamily="2" charset="0"/>
                  </a:rPr>
                  <a:t>伯努利试验的结果</a:t>
                </a:r>
                <a:endParaRPr lang="en-US" altLang="zh-CN" dirty="0">
                  <a:latin typeface="Helvetica" pitchFamily="2" charset="0"/>
                </a:endParaRPr>
              </a:p>
              <a:p>
                <a:r>
                  <a:rPr lang="zh-CN" altLang="en-US" dirty="0">
                    <a:latin typeface="Helvetica" pitchFamily="2" charset="0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取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zh-CN" altLang="en-US" dirty="0"/>
                  <a:t>，称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服从参数为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/>
                  <a:t>伯努利分布（</a:t>
                </a:r>
                <a:r>
                  <a:rPr lang="en-US" altLang="zh-CN" b="1" dirty="0"/>
                  <a:t>0-1</a:t>
                </a:r>
                <a:r>
                  <a:rPr lang="zh-CN" altLang="en-US" b="1" dirty="0"/>
                  <a:t>分布、两点分布）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例：投硬币的结果、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测试检测结果</a:t>
                </a:r>
                <a:endParaRPr lang="en-US" altLang="zh-CN" dirty="0"/>
              </a:p>
              <a:p>
                <a:endParaRPr lang="en-US" altLang="zh-CN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6452E-5160-223B-079B-78D53249C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27" t="-114" r="-3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47045-8EDD-3B01-27DB-14496ACF9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6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B35D-67A0-0BB3-56A6-EC0682B5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随机变量的定义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1000-83A6-6D39-E197-E7A0CB0BCDA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 err="1"/>
                  <a:t>随机变量</a:t>
                </a:r>
                <a:endParaRPr lang="en-US" dirty="0"/>
              </a:p>
              <a:p>
                <a:pPr lvl="1"/>
                <a:r>
                  <a:rPr lang="zh-CN" altLang="en-US" dirty="0"/>
                  <a:t>勺园餐厅一天用餐的人数</a:t>
                </a:r>
                <a:endParaRPr lang="en-US" altLang="zh-CN" dirty="0"/>
              </a:p>
              <a:p>
                <a:pPr lvl="1"/>
                <a:r>
                  <a:rPr lang="en-US" dirty="0" err="1"/>
                  <a:t>测量误差</a:t>
                </a:r>
                <a:endParaRPr lang="en-US" dirty="0"/>
              </a:p>
              <a:p>
                <a:pPr lvl="1"/>
                <a:r>
                  <a:rPr lang="zh-CN" altLang="en-US" dirty="0"/>
                  <a:t>掷三枚硬币，正面朝上的硬币数量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考察一批产品，不合格的产品数量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定义：对于样本空间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b="1" dirty="0" err="1"/>
                  <a:t>随机变量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为定义在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上的实值函数</a:t>
                </a:r>
              </a:p>
              <a:p>
                <a:pPr lvl="1"/>
                <a:r>
                  <a:rPr lang="en-US" dirty="0" err="1"/>
                  <a:t>常用大写字母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 err="1"/>
                  <a:t>表示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:r>
                  <a:rPr lang="en-US" dirty="0" err="1"/>
                  <a:t>分为</a:t>
                </a:r>
                <a:r>
                  <a:rPr lang="en-US" b="1" dirty="0" err="1"/>
                  <a:t>离散</a:t>
                </a:r>
                <a:r>
                  <a:rPr lang="en-US" dirty="0" err="1"/>
                  <a:t>和</a:t>
                </a:r>
                <a:r>
                  <a:rPr lang="en-US" b="1" dirty="0" err="1"/>
                  <a:t>连续</a:t>
                </a:r>
                <a:r>
                  <a:rPr lang="en-US" dirty="0" err="1"/>
                  <a:t>随机变量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1000-83A6-6D39-E197-E7A0CB0BC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92117-49DF-9979-A2F4-D4358945A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2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F9B4-E6F4-68CD-BDC5-F92ECCC9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6452E-5160-223B-079B-78D53249C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Helvetica" pitchFamily="2" charset="0"/>
                  </a:rPr>
                  <a:t>回顾：如果某个随机试验只有两个可能的结果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和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zh-CN" altLang="en-US" dirty="0">
                    <a:latin typeface="Helvetica" pitchFamily="2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，将试验独立地重复进行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重伯努利试验</a:t>
                </a:r>
                <a:endParaRPr lang="en-US" altLang="zh-CN" b="1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US" altLang="zh-CN" b="1" dirty="0"/>
              </a:p>
              <a:p>
                <a:r>
                  <a:rPr lang="zh-CN" altLang="en-US" dirty="0"/>
                  <a:t>二项分布：</a:t>
                </a:r>
                <a:r>
                  <a:rPr lang="en-US" altLang="zh-CN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重伯努利试验中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发生的次数</a:t>
                </a:r>
                <a:endParaRPr lang="en-US" altLang="zh-CN" dirty="0">
                  <a:latin typeface="Helvetica" pitchFamily="2" charset="0"/>
                </a:endParaRPr>
              </a:p>
              <a:p>
                <a:r>
                  <a:rPr lang="zh-CN" altLang="en-US" dirty="0">
                    <a:latin typeface="Helvetica" pitchFamily="2" charset="0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发生的次数，则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。称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服从</a:t>
                </a:r>
                <a:r>
                  <a:rPr lang="zh-CN" altLang="en-US" b="1" dirty="0"/>
                  <a:t>参数为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1" dirty="0"/>
                  <a:t>的二项分布</a:t>
                </a:r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参数为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的伯努利分布</a:t>
                </a:r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例：投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次硬币，正面朝上的次数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6452E-5160-223B-079B-78D53249C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27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47045-8EDD-3B01-27DB-14496ACF9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10830-13E3-44D7-AAEE-FC1EDEDF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247EC-AD36-4A4C-87EF-1F6945EE6D2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球与桶模型</a:t>
                </a:r>
                <a:r>
                  <a:rPr lang="zh-CN" altLang="en-US" dirty="0"/>
                  <a:t>：有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个球</a:t>
                </a:r>
                <a:r>
                  <a:rPr lang="zh-CN" altLang="en-US" dirty="0"/>
                  <a:t>，每个球都等可能被放到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个桶中的任一个。</a:t>
                </a:r>
                <a:endParaRPr lang="en-US" altLang="zh-CN" dirty="0"/>
              </a:p>
              <a:p>
                <a:r>
                  <a:rPr lang="zh-CN" altLang="en-US" dirty="0"/>
                  <a:t>某个特定桶中球（如第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个）的数量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服从何种分布？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的二项分布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为常数），且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的情况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⋅⋯⋅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247EC-AD36-4A4C-87EF-1F6945EE6D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427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7E117C-10E5-496C-8BA9-E1E5A28440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20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1E619-4653-4C9C-B8B1-DE54A57C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662D49-C11C-462C-9208-18A98FF7ED3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泊松分布：二项分布的极限</a:t>
                </a:r>
                <a:endParaRPr lang="en-US" altLang="zh-CN" dirty="0"/>
              </a:p>
              <a:p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取非负整数，且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服从</a:t>
                </a:r>
                <a:r>
                  <a:rPr lang="zh-CN" altLang="en-US" b="1" dirty="0"/>
                  <a:t>参数为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b="1" dirty="0"/>
                  <a:t>的泊松分布</a:t>
                </a:r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，是否满足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662D49-C11C-462C-9208-18A98FF7E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439B8-2CB2-40AF-917D-851BA3A00A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9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7012-3AE5-F265-760C-F54F0145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566140-3A80-FC19-34F4-637D16C24EE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dirty="0" err="1"/>
                  <a:t>首先计算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≥2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566140-3A80-FC19-34F4-637D16C24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54D2-8270-4E4A-DCDB-69DC30406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7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63A1-A829-EDC2-0AC0-8D3B4FAC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AE4A5-5CBF-D8F5-444D-9DB91A4531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 err="1"/>
                  <a:t>二项分布与泊松分布的关系</a:t>
                </a:r>
                <a:endParaRPr lang="en-US" dirty="0"/>
              </a:p>
              <a:p>
                <a:r>
                  <a:rPr lang="en-US" b="1" dirty="0" err="1"/>
                  <a:t>泊松定理</a:t>
                </a:r>
                <a:r>
                  <a:rPr lang="zh-CN" altLang="en-US" dirty="0"/>
                  <a:t>：</a:t>
                </a:r>
                <a:r>
                  <a:rPr lang="en-US" dirty="0" err="1"/>
                  <a:t>给定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dirty="0"/>
                  <a:t> 满足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，则对于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证明</a:t>
                </a:r>
                <a:r>
                  <a:rPr lang="zh-CN" altLang="en-US" dirty="0"/>
                  <a:t>：令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，则有</a:t>
                </a:r>
                <a:endParaRPr lang="en-US" altLang="zh-CN" dirty="0"/>
              </a:p>
              <a:p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其中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b="0" dirty="0"/>
                  <a:t>，所以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AE4A5-5CBF-D8F5-444D-9DB91A453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647EC-FA00-DD3D-EE03-E4B347C82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F23D-0557-FDBF-4415-5FC49D82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52C7BA-92CF-CF0D-8FF0-42D133DB368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将单位时间分为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段</a:t>
                </a:r>
                <a:r>
                  <a:rPr lang="zh-CN" altLang="en-US" dirty="0"/>
                  <a:t>，每一段时间内事件发生的概率为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单位时间内事件发生的次数服从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取极限，则事件发生的次数服从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例子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:pPr lvl="1"/>
                <a:r>
                  <a:rPr lang="zh-CN" altLang="en-US" dirty="0"/>
                  <a:t>每一瞬间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发生故障的概率均相等，则在一年内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发生故障的次数服从泊松分布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每时每刻看到流星的概率是均匀随机，在一个晚上看到的流星数量服从泊松分布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52C7BA-92CF-CF0D-8FF0-42D133DB3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E60FD-67A3-7DB6-E641-7C4B09149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40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0D7-F8DE-76F8-4C9B-3FF2F741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322BF-1DD9-82B9-47E2-EC125EF251C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Helvetica" pitchFamily="2" charset="0"/>
                  </a:rPr>
                  <a:t>回顾：如果某个随机试验只有两个可能的结果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和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zh-CN" altLang="en-US" dirty="0">
                    <a:latin typeface="Helvetica" pitchFamily="2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，将试验独立地重复进行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重伯努利试验</a:t>
                </a:r>
                <a:endParaRPr lang="en-US" altLang="zh-CN" b="1" dirty="0">
                  <a:latin typeface="Helvetica" pitchFamily="2" charset="0"/>
                </a:endParaRPr>
              </a:p>
              <a:p>
                <a:endParaRPr lang="en-US" dirty="0"/>
              </a:p>
              <a:p>
                <a:r>
                  <a:rPr lang="en-US" dirty="0" err="1"/>
                  <a:t>几何分布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latin typeface="Helvetica" pitchFamily="2" charset="0"/>
                  </a:rPr>
                  <a:t>伯努利试验中首次发生结果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时的重复次数</a:t>
                </a:r>
                <a:endParaRPr lang="en-US" altLang="zh-CN" dirty="0">
                  <a:latin typeface="Helvetica" pitchFamily="2" charset="0"/>
                </a:endParaRPr>
              </a:p>
              <a:p>
                <a:r>
                  <a:rPr lang="en-US" dirty="0" err="1"/>
                  <a:t>在</a:t>
                </a:r>
                <a:r>
                  <a:rPr lang="zh-CN" altLang="en-US" dirty="0">
                    <a:latin typeface="Helvetica" pitchFamily="2" charset="0"/>
                  </a:rPr>
                  <a:t>伯努利试验中，令随机变量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为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首次出现时的试验次数</a:t>
                </a:r>
                <a:r>
                  <a:rPr lang="zh-CN" altLang="en-US" dirty="0"/>
                  <a:t>。对于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/>
                  <a:t>。称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服从</a:t>
                </a:r>
                <a:r>
                  <a:rPr lang="en-US" b="1" dirty="0"/>
                  <a:t>参数为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的几何分布</a:t>
                </a:r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，是否满足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322BF-1DD9-82B9-47E2-EC125EF25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B5B2F-A5E0-FB3C-D69D-22DEC22CF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85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E26C-6DD4-B984-F189-EE67619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83F20-3948-2AC6-5A62-DA0B6970977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dirty="0" err="1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dirty="0" err="1"/>
                  <a:t>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zh-CN" altLang="en-US" dirty="0"/>
                  <a:t>，所以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，如何计算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2(1−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83F20-3948-2AC6-5A62-DA0B69709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5AF99-AE68-8589-5C07-8ECEF9391F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35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F1F1-E60D-CA2E-0137-91A16F67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80F70-CAB8-F4BD-C0BA-4C011CCBDD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无记忆性：若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，对于任意正整数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和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endParaRPr lang="en-US" dirty="0"/>
              </a:p>
              <a:p>
                <a:r>
                  <a:rPr lang="en-US" dirty="0" err="1"/>
                  <a:t>证明</a:t>
                </a:r>
                <a:r>
                  <a:rPr lang="zh-CN" altLang="en-US" dirty="0"/>
                  <a:t>：</a:t>
                </a:r>
                <a:r>
                  <a:rPr lang="en-US" dirty="0" err="1"/>
                  <a:t>注意到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80F70-CAB8-F4BD-C0BA-4C011CCBD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090C4-E80E-B288-324D-356B34EF2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7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7126-1310-EB35-740E-59BE7C81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12347-A602-D1C4-2A0A-40445FC09E7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负二项</a:t>
                </a:r>
                <a:r>
                  <a:rPr lang="en-US" dirty="0" err="1"/>
                  <a:t>分布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latin typeface="Helvetica" pitchFamily="2" charset="0"/>
                  </a:rPr>
                  <a:t>伯努利试验中结果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发生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次时的重复次数</a:t>
                </a:r>
                <a:endParaRPr lang="en-US" altLang="zh-CN" dirty="0">
                  <a:latin typeface="Helvetica" pitchFamily="2" charset="0"/>
                </a:endParaRPr>
              </a:p>
              <a:p>
                <a:r>
                  <a:rPr lang="en-US" dirty="0" err="1"/>
                  <a:t>在</a:t>
                </a:r>
                <a:r>
                  <a:rPr lang="zh-CN" altLang="en-US" dirty="0">
                    <a:latin typeface="Helvetica" pitchFamily="2" charset="0"/>
                  </a:rPr>
                  <a:t>伯努利试验中，令随机变量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为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</a:t>
                </a:r>
                <a:r>
                  <a:rPr lang="en-US" dirty="0"/>
                  <a:t>出现时的试验次数</a:t>
                </a:r>
                <a:r>
                  <a:rPr lang="zh-CN" altLang="en-US" dirty="0"/>
                  <a:t>。对于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dirty="0"/>
                  <a:t>。称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服从</a:t>
                </a:r>
                <a:r>
                  <a:rPr lang="en-US" b="1" dirty="0"/>
                  <a:t>参数为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的负二项</a:t>
                </a:r>
                <a:r>
                  <a:rPr lang="en-US" b="1" dirty="0" err="1"/>
                  <a:t>分布</a:t>
                </a:r>
                <a:r>
                  <a:rPr lang="en-US" dirty="0" err="1"/>
                  <a:t> </a:t>
                </a:r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：参数为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的几何分布</a:t>
                </a:r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，是否满足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？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12347-A602-D1C4-2A0A-40445FC09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E6811-9B09-ECE3-D9A9-517A1B0E8D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57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C656-BE80-BBC2-1294-786B5789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随机变量的定义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032DB-FD7E-90C0-CDBE-72F248A0681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随机变量和事件的关系</a:t>
                </a:r>
              </a:p>
              <a:p>
                <a:endParaRPr lang="en-US" dirty="0"/>
              </a:p>
              <a:p>
                <a:r>
                  <a:rPr lang="en-US" dirty="0" err="1"/>
                  <a:t>对于取值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，则有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对于事件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，是否总能让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取特定值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 err="1"/>
                  <a:t>随机变量的取值提供了样本空间的一个</a:t>
                </a:r>
                <a:r>
                  <a:rPr lang="en-US" b="1" dirty="0" err="1"/>
                  <a:t>划分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032DB-FD7E-90C0-CDBE-72F248A0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1C2FD-00BE-8EEF-0E16-BC3444B63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2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E7FD5-3670-B7CF-DD79-1F0A037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7593-78B2-5FBC-5B10-0C583B6A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5ABF5-8F86-E3BA-7042-48E06FA6C9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，是否满足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5ABF5-8F86-E3BA-7042-48E06FA6C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t="-11429" b="-1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35076-990A-CFC5-5EAC-5C784A36CF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5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F7BC-C2C6-604F-4885-378A9913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常用离散分布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0845B-EC0A-B5B6-5A6F-61D0D15672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在</a:t>
                </a:r>
                <a:r>
                  <a:rPr lang="zh-CN" altLang="en-US" dirty="0">
                    <a:latin typeface="Helvetica" pitchFamily="2" charset="0"/>
                  </a:rPr>
                  <a:t>伯努利试验中，令随机变量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为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</a:t>
                </a:r>
                <a:r>
                  <a:rPr lang="en-US" dirty="0" err="1"/>
                  <a:t>出现时的试验次数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为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第一次出现时的试验次数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为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第二次出现时的试验次数</a:t>
                </a:r>
                <a:r>
                  <a:rPr lang="zh-CN" altLang="en-US" dirty="0"/>
                  <a:t>（从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第一次出现之后算起</a:t>
                </a:r>
                <a:r>
                  <a:rPr lang="zh-CN" altLang="en-US" dirty="0"/>
                  <a:t>），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为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第三次出现时的试验次数</a:t>
                </a:r>
                <a:r>
                  <a:rPr lang="zh-CN" altLang="en-US" dirty="0"/>
                  <a:t>（从</a:t>
                </a:r>
                <a:r>
                  <a:rPr lang="zh-CN" altLang="en-US" dirty="0">
                    <a:latin typeface="Helvetica" pitchFamily="2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第二次出现之后算起</a:t>
                </a:r>
                <a:r>
                  <a:rPr lang="zh-CN" altLang="en-US" dirty="0"/>
                  <a:t>），以此类推。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可表示成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个服从参数为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的几何分布的随机变量之和</a:t>
                </a:r>
                <a:r>
                  <a:rPr lang="zh-CN" altLang="en-US" dirty="0"/>
                  <a:t>。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0845B-EC0A-B5B6-5A6F-61D0D1567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02B5-FEFE-CA08-F6FF-D232FC1E8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05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0446-BA21-D947-728A-D0E6BAD0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4CCD2-AEEB-F9C3-110B-7E3D20008E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离散随机变量</a:t>
                </a:r>
                <a:r>
                  <a:rPr lang="zh-CN" altLang="en-US" dirty="0"/>
                  <a:t>：取</a:t>
                </a:r>
                <a:r>
                  <a:rPr lang="zh-CN" altLang="en-US" b="1" dirty="0"/>
                  <a:t>有限个</a:t>
                </a:r>
                <a:r>
                  <a:rPr lang="zh-CN" altLang="en-US" dirty="0"/>
                  <a:t>或</a:t>
                </a:r>
                <a:r>
                  <a:rPr lang="zh-CN" altLang="en-US" b="1" dirty="0"/>
                  <a:t>可列个</a:t>
                </a:r>
                <a:r>
                  <a:rPr lang="zh-CN" altLang="en-US" dirty="0"/>
                  <a:t>值的随机变量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掷三枚硬币，正面朝上的硬币数量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勺园餐厅一天用餐的人数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 err="1"/>
                  <a:t>若离散随机变量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全部可能取值为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</a:t>
                </a:r>
                <a:r>
                  <a:rPr lang="en-US" b="1" dirty="0"/>
                  <a:t>概率分布列</a:t>
                </a:r>
                <a:r>
                  <a:rPr lang="zh-CN" altLang="en-US" dirty="0"/>
                  <a:t>，简称</a:t>
                </a:r>
                <a:r>
                  <a:rPr lang="zh-CN" altLang="en-US" b="1" dirty="0"/>
                  <a:t>分布列</a:t>
                </a:r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例子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投掷两枚硬币，两枚硬币正面朝上概率均为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，求正面朝上的硬币数量的分布列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=0)=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=1)=2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=2)=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4CCD2-AEEB-F9C3-110B-7E3D20008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4E21D-C3EF-05A2-4C81-2C35747084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0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316D-66D1-BAEA-30DD-B6223E49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955FD-0BB0-6635-3466-1B171D6DF9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元。每多闯一关，则多得一元。通过每一关的概率均为</a:t>
                </a:r>
                <a:r>
                  <a:rPr lang="en-US" altLang="zh-CN" dirty="0"/>
                  <a:t>50%</a:t>
                </a:r>
                <a:r>
                  <a:rPr lang="zh-CN" altLang="en-US" dirty="0"/>
                  <a:t>。若某一关失败则游戏结束。求最终奖金的分布列？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=3)=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  <a:p>
                <a:endParaRPr lang="en-US" dirty="0"/>
              </a:p>
              <a:p>
                <a:r>
                  <a:rPr lang="en-US" dirty="0" err="1"/>
                  <a:t>某闯关游戏</a:t>
                </a:r>
                <a:r>
                  <a:rPr lang="zh-CN" altLang="en-US" dirty="0"/>
                  <a:t>，初始奖金为</a:t>
                </a:r>
                <a:r>
                  <a:rPr lang="en-US" altLang="zh-CN" dirty="0"/>
                  <a:t>0.5</a:t>
                </a:r>
                <a:r>
                  <a:rPr lang="zh-CN" altLang="en-US" dirty="0"/>
                  <a:t>元。每多闯一关，则奖金翻倍。通过每一关的概率均为</a:t>
                </a:r>
                <a:r>
                  <a:rPr lang="en-US" altLang="zh-CN" dirty="0"/>
                  <a:t>50%</a:t>
                </a:r>
                <a:r>
                  <a:rPr lang="zh-CN" altLang="en-US" dirty="0"/>
                  <a:t>。若某一关失败则游戏结束。求最终奖金的分布列？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=0.5)=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=1)=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=2)=</m:t>
                    </m:r>
                    <m:f>
                      <m:fPr>
                        <m:ctrlPr>
                          <a:rPr lang="en-US" sz="254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4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54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54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955FD-0BB0-6635-3466-1B171D6DF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27" t="-1143" r="-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0EBA6-7163-D751-D50A-D7242F56A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10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17CF-8113-5E14-B7A1-39120060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离散随机变量的概率分布列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81182-12A6-AC58-3E1D-D0610018F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Helvetica" pitchFamily="2" charset="0"/>
                  </a:rPr>
                  <a:t>回顾：如果某个随机试验只有两个可能的结果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和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zh-CN" altLang="en-US" dirty="0">
                    <a:latin typeface="Helvetica" pitchFamily="2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，将试验独立地重复进行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次，称为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Helvetica" pitchFamily="2" charset="0"/>
                  </a:rPr>
                  <a:t>重伯努利试验</a:t>
                </a:r>
                <a:endParaRPr lang="en-US" altLang="zh-CN" b="1" dirty="0">
                  <a:latin typeface="Helvetica" pitchFamily="2" charset="0"/>
                </a:endParaRPr>
              </a:p>
              <a:p>
                <a:endParaRPr lang="en-US" dirty="0"/>
              </a:p>
              <a:p>
                <a:r>
                  <a:rPr lang="en-US" dirty="0" err="1"/>
                  <a:t>设随机变量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elvetica" pitchFamily="2" charset="0"/>
                  </a:rPr>
                  <a:t>重伯努利试验中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发生的次数</a:t>
                </a:r>
              </a:p>
              <a:p>
                <a:pPr lvl="1"/>
                <a:r>
                  <a:rPr lang="zh-CN" altLang="en-US" dirty="0"/>
                  <a:t>若某个样本点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在事件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中，则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共有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个样本点在在事件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中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dirty="0" err="1"/>
                  <a:t>是否有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dirty="0" err="1"/>
                  <a:t>当</a:t>
                </a:r>
                <a:r>
                  <a:rPr lang="en-US" altLang="zh-CN" b="0" dirty="0">
                    <a:solidFill>
                      <a:srgbClr val="00040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40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81182-12A6-AC58-3E1D-D0610018F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8E5C5-C5C0-C250-F493-2812D5A23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49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74FF-D80C-E75F-8BFA-8F90DEF1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</a:t>
            </a:r>
            <a:r>
              <a:rPr lang="zh-CN" altLang="en-US" dirty="0"/>
              <a:t>随机变量函数的分布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B146F5-227F-6699-6CDC-52069FFCEA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给定离散随机变量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和函数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的分布列</a:t>
                </a:r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的分布列</a:t>
                </a:r>
              </a:p>
              <a:p>
                <a:endParaRPr lang="en-US" dirty="0"/>
              </a:p>
              <a:p>
                <a:r>
                  <a:rPr lang="en-US" dirty="0" err="1"/>
                  <a:t>若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，则对于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若某些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相等</a:t>
                </a:r>
                <a:r>
                  <a:rPr lang="zh-CN" altLang="en-US" dirty="0"/>
                  <a:t>，将概率相加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B146F5-227F-6699-6CDC-52069FFCE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r="-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D8E30-9F11-161E-3347-46E0D1BFE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3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0B8A6-3CDC-9B74-DE10-FE34029E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1214-20E7-DBE2-E4BC-07DD5996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数学期望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C60C00-9184-87A1-BB16-2EA974468AE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如果为了最大化</a:t>
                </a:r>
                <a:r>
                  <a:rPr lang="en-US" b="1" dirty="0" err="1"/>
                  <a:t>平均情况</a:t>
                </a:r>
                <a:r>
                  <a:rPr lang="en-US" dirty="0" err="1"/>
                  <a:t>的奖金</a:t>
                </a:r>
                <a:r>
                  <a:rPr lang="zh-CN" altLang="en-US" dirty="0"/>
                  <a:t>，两个闯关游戏中应该选择哪一个？</a:t>
                </a:r>
                <a:endParaRPr lang="en-US" altLang="zh-CN" dirty="0"/>
              </a:p>
              <a:p>
                <a:r>
                  <a:rPr lang="en-US" dirty="0" err="1"/>
                  <a:t>如何定义</a:t>
                </a:r>
                <a:r>
                  <a:rPr lang="en-US" b="1" dirty="0" err="1"/>
                  <a:t>平均情况</a:t>
                </a:r>
                <a:r>
                  <a:rPr lang="en-US" dirty="0" err="1"/>
                  <a:t>的奖金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b="1" dirty="0"/>
                  <a:t>数学期望</a:t>
                </a:r>
                <a:r>
                  <a:rPr lang="zh-CN" altLang="en-US" dirty="0"/>
                  <a:t>：对于离散随机变量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的数学期望为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例1</a:t>
                </a:r>
                <a:r>
                  <a:rPr lang="zh-CN" altLang="en-US" dirty="0"/>
                  <a:t>：投掷两枚硬币，两枚硬币正面朝上概率均为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，求正面朝上的硬币数量的数学期望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=0)=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=1)=2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=2)=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⋅1+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⋅2=2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C60C00-9184-87A1-BB16-2EA974468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21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524B-FE12-180D-87BF-A6C4A8E41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9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CMU">
      <a:majorFont>
        <a:latin typeface="Calibri Light"/>
        <a:ea typeface=""/>
        <a:cs typeface=""/>
      </a:majorFont>
      <a:minorFont>
        <a:latin typeface="CMU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U_PPT_Template" id="{DB2D8003-C580-7940-9974-E3F0DE4BFAC9}" vid="{B3C37CB1-306B-BF44-AB84-35F53A677E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22606</TotalTime>
  <Words>3562</Words>
  <Application>Microsoft Macintosh PowerPoint</Application>
  <PresentationFormat>Widescreen</PresentationFormat>
  <Paragraphs>411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CMU Sans Serif</vt:lpstr>
      <vt:lpstr>等线</vt:lpstr>
      <vt:lpstr>Times</vt:lpstr>
      <vt:lpstr>Arial</vt:lpstr>
      <vt:lpstr>Calibri</vt:lpstr>
      <vt:lpstr>Calibri Light</vt:lpstr>
      <vt:lpstr>Cambria Math</vt:lpstr>
      <vt:lpstr>Helvetica</vt:lpstr>
      <vt:lpstr>Times New Roman</vt:lpstr>
      <vt:lpstr>Wingdings 3</vt:lpstr>
      <vt:lpstr>CMU PPT Theme</vt:lpstr>
      <vt:lpstr>信息学中的概率统计</vt:lpstr>
      <vt:lpstr>离散随机变量</vt:lpstr>
      <vt:lpstr>1. 随机变量的定义</vt:lpstr>
      <vt:lpstr>1. 随机变量的定义</vt:lpstr>
      <vt:lpstr>2. 离散随机变量的概率分布列</vt:lpstr>
      <vt:lpstr>2. 离散随机变量的概率分布列</vt:lpstr>
      <vt:lpstr>2. 离散随机变量的概率分布列</vt:lpstr>
      <vt:lpstr>3. 随机变量函数的分布</vt:lpstr>
      <vt:lpstr>4. 数学期望</vt:lpstr>
      <vt:lpstr>4. 数学期望</vt:lpstr>
      <vt:lpstr>4. 数学期望</vt:lpstr>
      <vt:lpstr>4. 数学期望</vt:lpstr>
      <vt:lpstr>4. 数学期望</vt:lpstr>
      <vt:lpstr>4. 数学期望</vt:lpstr>
      <vt:lpstr>4. 数学期望</vt:lpstr>
      <vt:lpstr>4. 数学期望</vt:lpstr>
      <vt:lpstr>4. 数学期望</vt:lpstr>
      <vt:lpstr>4. 数学期望</vt:lpstr>
      <vt:lpstr>4. 数学期望</vt:lpstr>
      <vt:lpstr>5. 方差</vt:lpstr>
      <vt:lpstr>5. 方差</vt:lpstr>
      <vt:lpstr>5. 方差</vt:lpstr>
      <vt:lpstr>5. 方差</vt:lpstr>
      <vt:lpstr>5. 方差</vt:lpstr>
      <vt:lpstr>5. 方差</vt:lpstr>
      <vt:lpstr>5. 方差</vt:lpstr>
      <vt:lpstr>5. 方差</vt:lpstr>
      <vt:lpstr>5. 方差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  <vt:lpstr>6. 常用离散分布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Good Representation Sufficient for Sample Efficient Reinforcement Learning?</dc:title>
  <dc:creator>Microsoft Office User</dc:creator>
  <cp:lastModifiedBy>ruosongw</cp:lastModifiedBy>
  <cp:revision>1696</cp:revision>
  <dcterms:created xsi:type="dcterms:W3CDTF">2019-12-24T13:39:44Z</dcterms:created>
  <dcterms:modified xsi:type="dcterms:W3CDTF">2024-10-11T01:54:39Z</dcterms:modified>
</cp:coreProperties>
</file>